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394" r:id="rId4"/>
    <p:sldId id="257" r:id="rId5"/>
    <p:sldId id="258" r:id="rId6"/>
    <p:sldId id="391" r:id="rId7"/>
    <p:sldId id="259" r:id="rId8"/>
    <p:sldId id="260" r:id="rId9"/>
    <p:sldId id="261" r:id="rId10"/>
    <p:sldId id="393" r:id="rId11"/>
    <p:sldId id="387" r:id="rId12"/>
    <p:sldId id="390" r:id="rId13"/>
    <p:sldId id="395" r:id="rId14"/>
    <p:sldId id="396" r:id="rId15"/>
    <p:sldId id="399" r:id="rId16"/>
    <p:sldId id="40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939" autoAdjust="0"/>
  </p:normalViewPr>
  <p:slideViewPr>
    <p:cSldViewPr snapToGrid="0">
      <p:cViewPr varScale="1">
        <p:scale>
          <a:sx n="53" d="100"/>
          <a:sy n="53" d="100"/>
        </p:scale>
        <p:origin x="39" y="16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9B77F-E20F-4542-A8D2-E4DEFEC3F612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1EB2CD-0539-4C4C-8E37-0A7C3A282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630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used the word fun in my title because last year my talk might have been on the technical side.  This year, I want to keep it more on the user experience and how we can do great things with </a:t>
            </a:r>
            <a:r>
              <a:rPr lang="en-US" dirty="0" err="1"/>
              <a:t>KyFromAbove</a:t>
            </a:r>
            <a:r>
              <a:rPr lang="en-US" dirty="0"/>
              <a:t> data.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888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Today, I want to talk to you all about how we can take advantage </a:t>
            </a:r>
            <a:r>
              <a:rPr lang="en-US" dirty="0" err="1"/>
              <a:t>KyFromAbove</a:t>
            </a:r>
            <a:r>
              <a:rPr lang="en-US" dirty="0"/>
              <a:t> in the cloud</a:t>
            </a:r>
          </a:p>
          <a:p>
            <a:endParaRPr lang="en-US" dirty="0"/>
          </a:p>
          <a:p>
            <a:r>
              <a:rPr lang="en-US" dirty="0"/>
              <a:t>Notice that the proportion of blue to red is very representative of the state regarding cats and cards.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71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year what really about the what does </a:t>
            </a:r>
            <a:r>
              <a:rPr lang="en-US" dirty="0" err="1"/>
              <a:t>KyFromAbove</a:t>
            </a:r>
            <a:r>
              <a:rPr lang="en-US" dirty="0"/>
              <a:t> mean, where is it.  This year, it’s more about how can we use.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979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we care about STAC .  Who benefits from it, and the answer is you do.  We want to make it easier for you to attain.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673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it’s fair.  This is a concept I’ve heard a lot over the last couple year or two and it’s something we here at DGI strive for.  We have to ask ourselves, is it FAIR?  Is it Findable, Accessible, </a:t>
            </a:r>
            <a:r>
              <a:rPr lang="en-US" dirty="0" err="1"/>
              <a:t>Interopable</a:t>
            </a:r>
            <a:r>
              <a:rPr lang="en-US" dirty="0"/>
              <a:t>, and Reusable?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817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STAC Specification consists of 4 semi-independent specifications. Each can be used alone, but they work best in concert with one another.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EFFD63-963E-FC4D-96A6-CF9597CB8A4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87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EFFD63-963E-FC4D-96A6-CF9597CB8A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5507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1EB2CD-0539-4C4C-8E37-0A7C3A28287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061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C191F-5C9B-BAF9-F104-B2DA4EDA99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C9466-68D5-5D18-B6B6-06E1CC869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CFCFF-1208-6C1D-81C6-DD2D5A91E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DFE30-BF64-E61C-37CD-2D705443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2F7F7-FA97-785E-0016-8DD1917CA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289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E324B-FE01-4E7C-48AA-213D216EF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3EB34E-1A3C-7214-C036-5F6B426AF5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E5DB7-C7B3-DEFA-80C3-CABA480AD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9DEAC-35CC-9E5D-DA50-AD306F0B0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786D3-1071-4D81-241A-9E0387EFE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0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6F07E-3C47-3E30-6CBF-2A7B4447EB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B3B53A-0311-A508-A74D-B05B7F9CB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73466-3327-D68D-BBC6-A6E8E8D36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2E024-AE5B-87B0-67E9-A022062A1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E215D-609A-FD01-D4F3-81FDF4BAF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732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1755-1DB5-C09C-AC30-077E00DDD3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0EC65F-CA7D-8BF1-A6BE-D65ABA162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C49C6-D72B-44E8-41AF-23BEE4329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FB7C4-9E88-9AAE-04B1-58EBD4D13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78FC1-5F23-472A-068B-51BC6AA87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39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FDDC5-A30F-51CD-4A67-DD291F740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81434-FEFC-2ACB-0032-7ED871253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E1175-6C67-5562-62EE-D1F31EBBD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6B53B-AAF6-6B8E-7649-C43C32D8E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BB1EF-879C-8D57-6D98-4153E3977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203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121A1-2F98-3C6F-FB14-97FC4EA3D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ED54FE-DA0F-5ABE-A9E5-DD29764E6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D90BE-E153-16BF-6A27-A5B7B161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0E5C5-03B2-0960-652A-281135280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E4A75-2442-9C3E-ADA8-5920EB0A9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800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55DCB-C9DE-BCBA-863C-971B8276F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CDBFC-98A8-1A99-0364-342DC9282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A3B73C-FDD4-39E9-0211-A49FFB56D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BB4FA-7A38-64E9-BE54-2F3711311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38ED8A-36EA-C935-C644-E7BE79540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798F41-6505-6CCB-0F71-9DD2CBE1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227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DEBF2-7470-8E97-F17B-0727F0E19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502666-7D15-4CFA-06EA-E027052E2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832478-2130-AA95-63A7-78387A7B5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9B2EC-4147-5F42-35B1-B4CB1ADC3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8D158B-4725-EEDA-6397-BD9C6FFF17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E8E709-F5A6-9BBF-F4EA-AC9909677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97DFC5-3AE9-8760-71E5-8E9AFF2BE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7A4DC1-958D-3405-FA54-BD65B83F6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599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3D231-5C8E-EFDB-665D-56F5B633B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D9CD06-C2AE-911B-E37A-A8CE14F8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4E6DE-7B06-4766-39B4-6C66749E1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903F85-DD3F-BE00-E1EB-BE466894B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5807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69BD63-C2C4-B469-7B52-8AC96C5B7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386CB7-0E91-B438-A943-9D42BCD6D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7AA993-4758-F3CB-7DE4-0598938C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7671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8B3F8-5A69-1FA5-5C18-6AB3DCFF9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0CB32-C57D-CBEE-7EEC-241FD9293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390B8B-514A-FE6F-C429-4FA919D42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55E6D-5562-386D-57DD-86A0D1202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E3EC4-CA44-E969-4D5C-36E34B00B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38CC8C-2319-F91E-BB40-02C04242D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06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D5CBB-46EE-448A-783E-F73E7B503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2C351-87C6-6FAB-1163-2C7719C2B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90842-34C7-CF10-A5A8-E927C2C4D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E7982-9831-62DC-206D-81A9D20FD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7BFFC-96B7-18C5-B5DB-06F2B8D09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1396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C764B-323A-57C5-C8A8-366319216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AD3D08-75FF-0ED1-7B54-77978F22DA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F937A-59C0-2D04-19D2-6BC227068A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A2460-C4A4-BC09-256C-503AE72C9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5619E-C1CD-1224-75E9-6DCFBA76C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8866F6-116A-F5DF-7C1C-6FCE3FE56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4891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38D67-66F9-1E03-1077-8D8F2AC83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044D89-1E6B-915C-4377-CA8D16EE0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37384-17FD-7E53-E6B7-A0CA71DBD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0C8BF-4C41-AC8D-DA8A-7676D312E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C0959-66AC-CE30-DAF3-386254966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2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795432-C5B1-53D9-5CBF-AF4ED96B9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9FB413-45D8-D506-DC25-BE3581777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8B54C-37D6-6536-5DB7-55E198C88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3C378-1EFC-7676-79A0-A8789AC9A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F4077-582D-3A5A-22DE-79DB95438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75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B2280-FBC1-06C6-129E-407AFBE03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5E033-6CD7-4C4E-99F7-C98CAFB0A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8B1BB1-3ECA-A408-999B-8222940B4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82124-E4A1-0E31-1B05-2CDFDDCB7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6DF1F-84C0-6AC0-AD89-61287B12E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50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7780-408C-3F20-66AD-FA7EE87F5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899F1-EB71-25F0-7F36-6584E81EA3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C44A6-2075-443E-6CB9-6BEBEA2CC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2DC773-962D-9B94-6BDF-1A3C3231C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00B8AC-1819-6CBF-FF59-F28CD616B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850DEB-5F73-A699-CE17-60E08AF0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010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38A34-A6BF-261B-1B9A-409C80FE3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5468A-0F28-3A4B-546F-A983A90EB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6FB004-EFF4-74DD-D38A-E373B4C53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A1C2EC-5D50-1165-D015-5DCA34EC9E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E1D007-BCA3-1CD4-F699-CBA44B7BD4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938CE3-609E-5DBE-5B1F-4187A8FA0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F6AD24-3ABF-4244-6B48-2502EC284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89386B-2FC1-1081-F1DD-D8E4B6527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37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9AB4B-CC18-0456-A673-397C2A314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C001F9-F251-2906-AD19-FE045A28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0B6DC5-36EB-C201-6C81-7FEEEC47E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7886FB-D234-771E-EEFF-0F6C888A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45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EEB32D-6CB1-A7E1-BF57-3E185623C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330841-61A7-293E-2B52-E38FB2BB3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6ED0BC-5401-510D-FF80-9BD49AFF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20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1611E-3E6C-B88C-0921-6CE360916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B9447-667D-A38D-4438-345A628A4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50DDE3-0DF7-1B08-99DD-EC6D2A29D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17205-63CA-8391-3C29-51D04F687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A32C12-C796-8378-89B6-C4C26CEC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35A91-C77D-6FCF-0A48-658722D8E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524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5D7BD-CC4B-0375-D6B9-FC04B5985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450375-C294-078A-F137-5BDE9B3AC9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C4DBC-85DC-E206-F0A5-F2F182888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F600B-F5CB-8232-C44E-55206233E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F6ABA-C956-62C6-244C-28C1B51D0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69CF5-40B8-1EA7-1EDB-AC9E1B15E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29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80367F-042E-AE17-C8AE-EDE6738C9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015CCC-2A03-6A3C-B3BA-1F5CDBC71D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657D9-CAB2-A9E6-33D1-3F8C55EBCA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2D9101-5FF8-4B9A-99F4-7D55B025098F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88265-99FB-717D-1191-D9955BEEDF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FE9A8-6429-B083-ADAF-316BB5DA32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AC4B98-A8F2-4BEA-A2CF-B205EF4E6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135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7000">
              <a:srgbClr val="74C4E9"/>
            </a:gs>
            <a:gs pos="94000">
              <a:srgbClr val="74C4E9"/>
            </a:gs>
            <a:gs pos="84000">
              <a:schemeClr val="accent1">
                <a:lumMod val="25000"/>
                <a:lumOff val="75000"/>
              </a:schemeClr>
            </a:gs>
            <a:gs pos="9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C47C13-417E-949F-C1E9-BABCD1C25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B7F9C-DB36-29DE-0969-4B47291CE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6A28C-2295-0D7D-44F7-1FA58E7E41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9B1076-0FE9-0E4F-8610-D12155283498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4ED93-0302-0806-9433-7856A594D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9E989-C535-BF8B-5D73-45CF55670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825ECC-B2F8-6945-B227-35BE16FB2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507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hyperlink" Target="mailto:ian.horn@ky.gov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spec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microsoft.com/office/2007/relationships/hdphoto" Target="../media/hdphoto4.wdp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spec.org/" TargetMode="External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sstdgoodies.blogspot.com/2012/01/brighton-kite-saturday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pink, different, several, arranged&#10;&#10;AI-generated content may be incorrect.">
            <a:extLst>
              <a:ext uri="{FF2B5EF4-FFF2-40B4-BE49-F238E27FC236}">
                <a16:creationId xmlns:a16="http://schemas.microsoft.com/office/drawing/2014/main" id="{597B2898-2C3C-AC67-BAB3-C3E9B5F3A77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08" b="20159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  <a:noFill/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EECD974-B219-BFB0-FBEC-5B0DBDDDA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3999" y="3911245"/>
            <a:ext cx="4711012" cy="500145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 fun talk about STAC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CA5659-8931-CD0C-68A4-33B0D6ECAE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3960" y="838502"/>
            <a:ext cx="5944080" cy="1126281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KyFromAbove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3BE1E-04A6-4D33-E828-715A94472E0C}"/>
              </a:ext>
            </a:extLst>
          </p:cNvPr>
          <p:cNvSpPr txBox="1"/>
          <p:nvPr/>
        </p:nvSpPr>
        <p:spPr>
          <a:xfrm>
            <a:off x="8738367" y="2715533"/>
            <a:ext cx="35601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Ian Horn	 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ian.horn@ky.gov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picture containing text&#10;&#10;AI-generated content may be incorrect.">
            <a:extLst>
              <a:ext uri="{FF2B5EF4-FFF2-40B4-BE49-F238E27FC236}">
                <a16:creationId xmlns:a16="http://schemas.microsoft.com/office/drawing/2014/main" id="{9E286963-CD2F-4B39-6B46-FE2AB246EA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273" y="2050804"/>
            <a:ext cx="3688088" cy="1624587"/>
          </a:xfrm>
          <a:prstGeom prst="rect">
            <a:avLst/>
          </a:prstGeom>
          <a:scene3d>
            <a:camera prst="obliqueBottomLeft">
              <a:rot lat="0" lon="1200000" rev="0"/>
            </a:camera>
            <a:lightRig rig="threePt" dir="t">
              <a:rot lat="0" lon="0" rev="6600000"/>
            </a:lightRig>
          </a:scene3d>
          <a:sp3d z="63500">
            <a:bevelT w="101600" prst="riblet"/>
          </a:sp3d>
        </p:spPr>
      </p:pic>
    </p:spTree>
    <p:extLst>
      <p:ext uri="{BB962C8B-B14F-4D97-AF65-F5344CB8AC3E}">
        <p14:creationId xmlns:p14="http://schemas.microsoft.com/office/powerpoint/2010/main" val="316249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F7822-638F-5D11-07F9-63D4D872A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/>
          </a:bodyPr>
          <a:lstStyle/>
          <a:p>
            <a:r>
              <a:rPr lang="en-US" sz="3400" u="sng" dirty="0">
                <a:solidFill>
                  <a:schemeClr val="bg1"/>
                </a:solidFill>
              </a:rPr>
              <a:t>STAC Fundamentals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7" name="Picture 6" descr=" A logo with a globe in the middle">
            <a:hlinkClick r:id="rId3" tooltip="STAC Spec Page"/>
            <a:extLst>
              <a:ext uri="{FF2B5EF4-FFF2-40B4-BE49-F238E27FC236}">
                <a16:creationId xmlns:a16="http://schemas.microsoft.com/office/drawing/2014/main" id="{D70F8D50-E6CB-6CEF-29E8-F22E717CF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36" y="1477420"/>
            <a:ext cx="5458968" cy="3903160"/>
          </a:xfrm>
          <a:prstGeom prst="rect">
            <a:avLst/>
          </a:prstGeom>
        </p:spPr>
      </p:pic>
      <p:sp>
        <p:nvSpPr>
          <p:cNvPr id="27" name="Content Placeholder 4">
            <a:extLst>
              <a:ext uri="{FF2B5EF4-FFF2-40B4-BE49-F238E27FC236}">
                <a16:creationId xmlns:a16="http://schemas.microsoft.com/office/drawing/2014/main" id="{6C76D2CA-3E7F-6FEE-9195-6CB1886F5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SzPct val="50000"/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STAC Item</a:t>
            </a:r>
            <a:r>
              <a:rPr lang="en-US" sz="2000" dirty="0">
                <a:solidFill>
                  <a:schemeClr val="bg1"/>
                </a:solidFill>
              </a:rPr>
              <a:t> – core atomic unit</a:t>
            </a:r>
          </a:p>
          <a:p>
            <a:pPr>
              <a:buSzPct val="50000"/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STAC Catalog</a:t>
            </a:r>
            <a:r>
              <a:rPr lang="en-US" sz="2000" dirty="0">
                <a:solidFill>
                  <a:schemeClr val="bg1"/>
                </a:solidFill>
              </a:rPr>
              <a:t> – parent, simple and flexible, structure to organize and browse STAC Items</a:t>
            </a:r>
          </a:p>
          <a:p>
            <a:pPr>
              <a:buSzPct val="50000"/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STAC Collection</a:t>
            </a:r>
            <a:r>
              <a:rPr lang="en-US" sz="2000" dirty="0">
                <a:solidFill>
                  <a:schemeClr val="bg1"/>
                </a:solidFill>
              </a:rPr>
              <a:t> – extension of the Catalog, provides additional information (extents, license, keywords, etc.)</a:t>
            </a:r>
          </a:p>
          <a:p>
            <a:pPr>
              <a:buSzPct val="50000"/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STAC API - 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provides a RESTful endpoint that enables search of STAC Items, specified in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OpenAPI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, following OGC's WFS 3.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2AB3F0-3E65-8B5F-BCE4-ED835E805532}"/>
              </a:ext>
            </a:extLst>
          </p:cNvPr>
          <p:cNvSpPr txBox="1"/>
          <p:nvPr/>
        </p:nvSpPr>
        <p:spPr>
          <a:xfrm>
            <a:off x="7649737" y="23417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ED9E63-476B-28D0-5CA9-458DD819FF2D}"/>
              </a:ext>
            </a:extLst>
          </p:cNvPr>
          <p:cNvSpPr txBox="1"/>
          <p:nvPr/>
        </p:nvSpPr>
        <p:spPr>
          <a:xfrm>
            <a:off x="630936" y="6115956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ea typeface="+mj-lt"/>
                <a:cs typeface="+mj-lt"/>
              </a:rPr>
              <a:t>https://</a:t>
            </a:r>
            <a:r>
              <a:rPr lang="en-US" sz="1800" dirty="0" err="1">
                <a:solidFill>
                  <a:schemeClr val="bg1"/>
                </a:solidFill>
                <a:ea typeface="+mj-lt"/>
                <a:cs typeface="+mj-lt"/>
              </a:rPr>
              <a:t>stacspec.org</a:t>
            </a:r>
            <a:r>
              <a:rPr lang="en-US" sz="1800" dirty="0">
                <a:solidFill>
                  <a:schemeClr val="bg1"/>
                </a:solidFill>
                <a:ea typeface="+mj-lt"/>
                <a:cs typeface="+mj-lt"/>
              </a:rPr>
              <a:t>/</a:t>
            </a:r>
            <a:r>
              <a:rPr lang="en-US" sz="1800" dirty="0" err="1">
                <a:solidFill>
                  <a:schemeClr val="bg1"/>
                </a:solidFill>
                <a:ea typeface="+mj-lt"/>
                <a:cs typeface="+mj-lt"/>
              </a:rPr>
              <a:t>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554489-05C7-ED4A-5F58-F613CCB90BF4}"/>
              </a:ext>
            </a:extLst>
          </p:cNvPr>
          <p:cNvSpPr txBox="1"/>
          <p:nvPr/>
        </p:nvSpPr>
        <p:spPr>
          <a:xfrm>
            <a:off x="1767328" y="322729"/>
            <a:ext cx="4180114" cy="707886"/>
          </a:xfrm>
          <a:custGeom>
            <a:avLst/>
            <a:gdLst>
              <a:gd name="connsiteX0" fmla="*/ 0 w 4180114"/>
              <a:gd name="connsiteY0" fmla="*/ 0 h 707886"/>
              <a:gd name="connsiteX1" fmla="*/ 4180114 w 4180114"/>
              <a:gd name="connsiteY1" fmla="*/ 0 h 707886"/>
              <a:gd name="connsiteX2" fmla="*/ 4180114 w 4180114"/>
              <a:gd name="connsiteY2" fmla="*/ 707886 h 707886"/>
              <a:gd name="connsiteX3" fmla="*/ 0 w 4180114"/>
              <a:gd name="connsiteY3" fmla="*/ 707886 h 707886"/>
              <a:gd name="connsiteX4" fmla="*/ 0 w 4180114"/>
              <a:gd name="connsiteY4" fmla="*/ 0 h 7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80114" h="707886" extrusionOk="0">
                <a:moveTo>
                  <a:pt x="0" y="0"/>
                </a:moveTo>
                <a:cubicBezTo>
                  <a:pt x="1385625" y="118645"/>
                  <a:pt x="2870050" y="116012"/>
                  <a:pt x="4180114" y="0"/>
                </a:cubicBezTo>
                <a:cubicBezTo>
                  <a:pt x="4136704" y="186738"/>
                  <a:pt x="4234855" y="428844"/>
                  <a:pt x="4180114" y="707886"/>
                </a:cubicBezTo>
                <a:cubicBezTo>
                  <a:pt x="2268303" y="842486"/>
                  <a:pt x="1384234" y="550690"/>
                  <a:pt x="0" y="707886"/>
                </a:cubicBezTo>
                <a:cubicBezTo>
                  <a:pt x="50286" y="551974"/>
                  <a:pt x="46678" y="316632"/>
                  <a:pt x="0" y="0"/>
                </a:cubicBezTo>
                <a:close/>
              </a:path>
            </a:pathLst>
          </a:custGeom>
          <a:noFill/>
          <a:ln>
            <a:solidFill>
              <a:schemeClr val="bg2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Last Year’s Slide</a:t>
            </a:r>
          </a:p>
        </p:txBody>
      </p:sp>
    </p:spTree>
    <p:extLst>
      <p:ext uri="{BB962C8B-B14F-4D97-AF65-F5344CB8AC3E}">
        <p14:creationId xmlns:p14="http://schemas.microsoft.com/office/powerpoint/2010/main" val="2717727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5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FD11A-B414-9F0A-31CD-277E87426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What’s next?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AE55C16-BB0C-E340-0BE1-F12837F98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 lnSpcReduction="10000"/>
          </a:bodyPr>
          <a:lstStyle/>
          <a:p>
            <a:pPr>
              <a:buSzPct val="50000"/>
              <a:buFont typeface="Wingdings" pitchFamily="2" charset="2"/>
              <a:buChar char="Ø"/>
            </a:pPr>
            <a:r>
              <a:rPr lang="en-US" sz="2000"/>
              <a:t>APPEND Static Catalog  with new deliverables</a:t>
            </a:r>
          </a:p>
          <a:p>
            <a:pPr>
              <a:buSzPct val="50000"/>
              <a:buFont typeface="Wingdings" pitchFamily="2" charset="2"/>
              <a:buChar char="Ø"/>
            </a:pPr>
            <a:endParaRPr lang="en-US" sz="2000"/>
          </a:p>
          <a:p>
            <a:pPr>
              <a:buSzPct val="50000"/>
              <a:buFont typeface="Wingdings" pitchFamily="2" charset="2"/>
              <a:buChar char="Ø"/>
            </a:pPr>
            <a:r>
              <a:rPr lang="en-US" sz="2000"/>
              <a:t>Static catalog </a:t>
            </a:r>
            <a:r>
              <a:rPr lang="en-US" sz="2000">
                <a:sym typeface="Wingdings" pitchFamily="2" charset="2"/>
              </a:rPr>
              <a:t> API</a:t>
            </a:r>
          </a:p>
          <a:p>
            <a:pPr lvl="1">
              <a:buSzPct val="50000"/>
              <a:buFont typeface="Wingdings" pitchFamily="2" charset="2"/>
              <a:buChar char="Ø"/>
            </a:pPr>
            <a:r>
              <a:rPr lang="en-US" sz="2000">
                <a:sym typeface="Wingdings" pitchFamily="2" charset="2"/>
              </a:rPr>
              <a:t>What does this mean?</a:t>
            </a:r>
          </a:p>
          <a:p>
            <a:pPr lvl="2">
              <a:buSzPct val="50000"/>
              <a:buFont typeface="Wingdings" pitchFamily="2" charset="2"/>
              <a:buChar char="Ø"/>
            </a:pPr>
            <a:r>
              <a:rPr lang="en-US">
                <a:sym typeface="Wingdings" pitchFamily="2" charset="2"/>
              </a:rPr>
              <a:t>Find an API and just add our data as a collections</a:t>
            </a:r>
          </a:p>
          <a:p>
            <a:pPr lvl="3">
              <a:buSzPct val="50000"/>
              <a:buFont typeface="Wingdings" pitchFamily="2" charset="2"/>
              <a:buChar char="Ø"/>
            </a:pPr>
            <a:r>
              <a:rPr lang="en-US" sz="2000">
                <a:sym typeface="Wingdings" pitchFamily="2" charset="2"/>
              </a:rPr>
              <a:t>Stactools-packages, stactools pipelines</a:t>
            </a:r>
          </a:p>
          <a:p>
            <a:pPr marL="22225" lvl="3" indent="0"/>
            <a:endParaRPr lang="en-US" sz="2000">
              <a:sym typeface="Wingdings" pitchFamily="2" charset="2"/>
            </a:endParaRPr>
          </a:p>
          <a:p>
            <a:pPr marL="479425" lvl="2" indent="-457200">
              <a:buSzPct val="50000"/>
              <a:buFont typeface="Wingdings" pitchFamily="2" charset="2"/>
              <a:buChar char="Ø"/>
            </a:pPr>
            <a:r>
              <a:rPr lang="en-US">
                <a:sym typeface="Wingdings" pitchFamily="2" charset="2"/>
              </a:rPr>
              <a:t>Other Federation Options – “One STAC to rule them all”</a:t>
            </a:r>
          </a:p>
          <a:p>
            <a:pPr marL="479425" lvl="2" indent="-457200">
              <a:buSzPct val="50000"/>
              <a:buFont typeface="Wingdings" pitchFamily="2" charset="2"/>
              <a:buChar char="Ø"/>
            </a:pPr>
            <a:endParaRPr lang="en-US">
              <a:sym typeface="Wingdings" pitchFamily="2" charset="2"/>
            </a:endParaRPr>
          </a:p>
          <a:p>
            <a:pPr marL="479425" lvl="2" indent="-457200">
              <a:buSzPct val="50000"/>
              <a:buFont typeface="Wingdings" pitchFamily="2" charset="2"/>
              <a:buChar char="Ø"/>
            </a:pPr>
            <a:r>
              <a:rPr lang="en-US">
                <a:sym typeface="Wingdings" pitchFamily="2" charset="2"/>
              </a:rPr>
              <a:t>Get involved</a:t>
            </a:r>
          </a:p>
          <a:p>
            <a:pPr lvl="2">
              <a:buSzPct val="50000"/>
              <a:buFont typeface="Wingdings" pitchFamily="2" charset="2"/>
              <a:buChar char="Ø"/>
            </a:pPr>
            <a:r>
              <a:rPr lang="en-US"/>
              <a:t>We made it Open, help make it discoverable!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DB1448-0A5F-080D-2B8D-AB72DC2547A8}"/>
              </a:ext>
            </a:extLst>
          </p:cNvPr>
          <p:cNvSpPr txBox="1"/>
          <p:nvPr/>
        </p:nvSpPr>
        <p:spPr>
          <a:xfrm>
            <a:off x="4692966" y="133170"/>
            <a:ext cx="2883492" cy="1323439"/>
          </a:xfrm>
          <a:custGeom>
            <a:avLst/>
            <a:gdLst>
              <a:gd name="connsiteX0" fmla="*/ 0 w 2883492"/>
              <a:gd name="connsiteY0" fmla="*/ 0 h 1323439"/>
              <a:gd name="connsiteX1" fmla="*/ 547863 w 2883492"/>
              <a:gd name="connsiteY1" fmla="*/ 0 h 1323439"/>
              <a:gd name="connsiteX2" fmla="*/ 1038057 w 2883492"/>
              <a:gd name="connsiteY2" fmla="*/ 0 h 1323439"/>
              <a:gd name="connsiteX3" fmla="*/ 1672425 w 2883492"/>
              <a:gd name="connsiteY3" fmla="*/ 0 h 1323439"/>
              <a:gd name="connsiteX4" fmla="*/ 2220289 w 2883492"/>
              <a:gd name="connsiteY4" fmla="*/ 0 h 1323439"/>
              <a:gd name="connsiteX5" fmla="*/ 2883492 w 2883492"/>
              <a:gd name="connsiteY5" fmla="*/ 0 h 1323439"/>
              <a:gd name="connsiteX6" fmla="*/ 2883492 w 2883492"/>
              <a:gd name="connsiteY6" fmla="*/ 688188 h 1323439"/>
              <a:gd name="connsiteX7" fmla="*/ 2883492 w 2883492"/>
              <a:gd name="connsiteY7" fmla="*/ 1323439 h 1323439"/>
              <a:gd name="connsiteX8" fmla="*/ 2306794 w 2883492"/>
              <a:gd name="connsiteY8" fmla="*/ 1323439 h 1323439"/>
              <a:gd name="connsiteX9" fmla="*/ 1816600 w 2883492"/>
              <a:gd name="connsiteY9" fmla="*/ 1323439 h 1323439"/>
              <a:gd name="connsiteX10" fmla="*/ 1239902 w 2883492"/>
              <a:gd name="connsiteY10" fmla="*/ 1323439 h 1323439"/>
              <a:gd name="connsiteX11" fmla="*/ 663203 w 2883492"/>
              <a:gd name="connsiteY11" fmla="*/ 1323439 h 1323439"/>
              <a:gd name="connsiteX12" fmla="*/ 0 w 2883492"/>
              <a:gd name="connsiteY12" fmla="*/ 1323439 h 1323439"/>
              <a:gd name="connsiteX13" fmla="*/ 0 w 2883492"/>
              <a:gd name="connsiteY13" fmla="*/ 635251 h 1323439"/>
              <a:gd name="connsiteX14" fmla="*/ 0 w 2883492"/>
              <a:gd name="connsiteY14" fmla="*/ 0 h 1323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883492" h="1323439" extrusionOk="0">
                <a:moveTo>
                  <a:pt x="0" y="0"/>
                </a:moveTo>
                <a:cubicBezTo>
                  <a:pt x="202217" y="-4802"/>
                  <a:pt x="332368" y="13389"/>
                  <a:pt x="547863" y="0"/>
                </a:cubicBezTo>
                <a:cubicBezTo>
                  <a:pt x="763358" y="-13389"/>
                  <a:pt x="913015" y="23449"/>
                  <a:pt x="1038057" y="0"/>
                </a:cubicBezTo>
                <a:cubicBezTo>
                  <a:pt x="1163099" y="-23449"/>
                  <a:pt x="1396051" y="-18523"/>
                  <a:pt x="1672425" y="0"/>
                </a:cubicBezTo>
                <a:cubicBezTo>
                  <a:pt x="1948799" y="18523"/>
                  <a:pt x="2107371" y="-20928"/>
                  <a:pt x="2220289" y="0"/>
                </a:cubicBezTo>
                <a:cubicBezTo>
                  <a:pt x="2333207" y="20928"/>
                  <a:pt x="2657978" y="24645"/>
                  <a:pt x="2883492" y="0"/>
                </a:cubicBezTo>
                <a:cubicBezTo>
                  <a:pt x="2914462" y="226859"/>
                  <a:pt x="2908089" y="364566"/>
                  <a:pt x="2883492" y="688188"/>
                </a:cubicBezTo>
                <a:cubicBezTo>
                  <a:pt x="2858895" y="1011810"/>
                  <a:pt x="2902597" y="1086419"/>
                  <a:pt x="2883492" y="1323439"/>
                </a:cubicBezTo>
                <a:cubicBezTo>
                  <a:pt x="2755456" y="1312537"/>
                  <a:pt x="2460413" y="1336302"/>
                  <a:pt x="2306794" y="1323439"/>
                </a:cubicBezTo>
                <a:cubicBezTo>
                  <a:pt x="2153175" y="1310576"/>
                  <a:pt x="1992343" y="1342785"/>
                  <a:pt x="1816600" y="1323439"/>
                </a:cubicBezTo>
                <a:cubicBezTo>
                  <a:pt x="1640857" y="1304093"/>
                  <a:pt x="1404809" y="1329544"/>
                  <a:pt x="1239902" y="1323439"/>
                </a:cubicBezTo>
                <a:cubicBezTo>
                  <a:pt x="1074995" y="1317334"/>
                  <a:pt x="939459" y="1320325"/>
                  <a:pt x="663203" y="1323439"/>
                </a:cubicBezTo>
                <a:cubicBezTo>
                  <a:pt x="386947" y="1326553"/>
                  <a:pt x="214214" y="1350958"/>
                  <a:pt x="0" y="1323439"/>
                </a:cubicBezTo>
                <a:cubicBezTo>
                  <a:pt x="-23499" y="1162592"/>
                  <a:pt x="16648" y="969141"/>
                  <a:pt x="0" y="635251"/>
                </a:cubicBezTo>
                <a:cubicBezTo>
                  <a:pt x="-16648" y="301361"/>
                  <a:pt x="6562" y="244492"/>
                  <a:pt x="0" y="0"/>
                </a:cubicBezTo>
                <a:close/>
              </a:path>
            </a:pathLst>
          </a:custGeom>
          <a:noFill/>
          <a:ln w="15875">
            <a:solidFill>
              <a:schemeClr val="accent1">
                <a:lumMod val="60000"/>
                <a:lumOff val="40000"/>
                <a:alpha val="98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Still Last Year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16773FB-210F-DF8C-7799-AAD1F6517337}"/>
              </a:ext>
            </a:extLst>
          </p:cNvPr>
          <p:cNvSpPr/>
          <p:nvPr/>
        </p:nvSpPr>
        <p:spPr>
          <a:xfrm>
            <a:off x="1184564" y="5119255"/>
            <a:ext cx="7197436" cy="1059872"/>
          </a:xfrm>
          <a:prstGeom prst="ellipse">
            <a:avLst/>
          </a:prstGeom>
          <a:noFill/>
          <a:ln w="63500" cap="rnd" cmpd="dbl">
            <a:solidFill>
              <a:srgbClr val="FF0000"/>
            </a:solidFill>
            <a:prstDash val="sysDash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509F9AB7-DF24-CA5A-07D5-DA4C975C33AE}"/>
              </a:ext>
            </a:extLst>
          </p:cNvPr>
          <p:cNvSpPr/>
          <p:nvPr/>
        </p:nvSpPr>
        <p:spPr>
          <a:xfrm>
            <a:off x="8825285" y="5208041"/>
            <a:ext cx="2182151" cy="8823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32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picture containing text, person, male&#10;&#10;AI-generated content may be incorrect.">
            <a:extLst>
              <a:ext uri="{FF2B5EF4-FFF2-40B4-BE49-F238E27FC236}">
                <a16:creationId xmlns:a16="http://schemas.microsoft.com/office/drawing/2014/main" id="{1298A7BD-9BF6-CCB2-298C-A44D62ED5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497" y="416768"/>
            <a:ext cx="9925006" cy="560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224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person, player, swimming&#10;&#10;AI-generated content may be incorrect.">
            <a:extLst>
              <a:ext uri="{FF2B5EF4-FFF2-40B4-BE49-F238E27FC236}">
                <a16:creationId xmlns:a16="http://schemas.microsoft.com/office/drawing/2014/main" id="{2BD33C28-1C0E-9D35-FB6F-9D09ADE0D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329" y="1120884"/>
            <a:ext cx="6656243" cy="4447184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scene3d>
            <a:camera prst="obliqueBottomLeft">
              <a:rot lat="0" lon="1200000" rev="0"/>
            </a:camera>
            <a:lightRig rig="threePt" dir="t"/>
          </a:scene3d>
          <a:sp3d>
            <a:bevelT prst="relaxedInset"/>
          </a:sp3d>
        </p:spPr>
      </p:pic>
      <p:pic>
        <p:nvPicPr>
          <p:cNvPr id="7" name="Picture 6" descr="Icon&#10;&#10;AI-generated content may be incorrect.">
            <a:extLst>
              <a:ext uri="{FF2B5EF4-FFF2-40B4-BE49-F238E27FC236}">
                <a16:creationId xmlns:a16="http://schemas.microsoft.com/office/drawing/2014/main" id="{2718EB88-D244-DEEF-AD1F-BAC3EF2468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119" y="780641"/>
            <a:ext cx="4877481" cy="4877481"/>
          </a:xfrm>
          <a:prstGeom prst="rect">
            <a:avLst/>
          </a:prstGeom>
          <a:scene3d>
            <a:camera prst="obliqueBottomLeft">
              <a:rot lat="1547292" lon="21433247" rev="1244189"/>
            </a:camera>
            <a:lightRig rig="sunrise" dir="t"/>
          </a:scene3d>
          <a:sp3d z="57150" prstMaterial="softEdge">
            <a:contourClr>
              <a:schemeClr val="accent2"/>
            </a:contourClr>
          </a:sp3d>
        </p:spPr>
      </p:pic>
    </p:spTree>
    <p:extLst>
      <p:ext uri="{BB962C8B-B14F-4D97-AF65-F5344CB8AC3E}">
        <p14:creationId xmlns:p14="http://schemas.microsoft.com/office/powerpoint/2010/main" val="948673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FEB48-2117-98A8-EB85-CFD88276D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514" y="7418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Static Catalogue</a:t>
            </a:r>
          </a:p>
        </p:txBody>
      </p:sp>
      <p:pic>
        <p:nvPicPr>
          <p:cNvPr id="6" name="Content Placeholder 5" descr="A picture containing grass, ground, outdoor">
            <a:extLst>
              <a:ext uri="{FF2B5EF4-FFF2-40B4-BE49-F238E27FC236}">
                <a16:creationId xmlns:a16="http://schemas.microsoft.com/office/drawing/2014/main" id="{116109EF-BF5A-B76E-8671-75BA3863AB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18" y="1764062"/>
            <a:ext cx="7650307" cy="4289549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>
              <a:rot lat="20999999" lon="20699994" rev="20999999"/>
            </a:camera>
            <a:lightRig rig="threePt" dir="t"/>
          </a:scene3d>
          <a:sp3d prstMaterial="flat"/>
        </p:spPr>
      </p:pic>
      <p:pic>
        <p:nvPicPr>
          <p:cNvPr id="2056" name="Picture 8" descr="Should you Foam Roll your IT Band? - Kevin Neeld">
            <a:extLst>
              <a:ext uri="{FF2B5EF4-FFF2-40B4-BE49-F238E27FC236}">
                <a16:creationId xmlns:a16="http://schemas.microsoft.com/office/drawing/2014/main" id="{9BE10BFF-053B-BA20-136A-1B35A07C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514" y="2244436"/>
            <a:ext cx="3416225" cy="405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168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8B5C6-BC8D-4298-DEED-293DDA217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478" y="3163724"/>
            <a:ext cx="3214835" cy="107894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STAC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1078A-1CC2-7A9C-6F9C-D22ED0375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156" y="310443"/>
            <a:ext cx="10920259" cy="107894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static STAC allows users to browse while the dynamic STAC API enables automated querying and retrieval of the data. 			</a:t>
            </a:r>
            <a:r>
              <a:rPr lang="en-US" sz="2200" dirty="0">
                <a:solidFill>
                  <a:schemeClr val="bg1"/>
                </a:solidFill>
              </a:rPr>
              <a:t>– PGC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71F09B-12FC-F175-5468-3A24DB603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56" y="1828800"/>
            <a:ext cx="4750602" cy="3961349"/>
          </a:xfrm>
          <a:prstGeom prst="rect">
            <a:avLst/>
          </a:prstGeom>
          <a:effectLst>
            <a:outerShdw blurRad="215900" dist="50800" dir="3600000" algn="ctr" rotWithShape="0">
              <a:schemeClr val="tx2">
                <a:lumMod val="50000"/>
                <a:lumOff val="50000"/>
              </a:schemeClr>
            </a:outerShdw>
          </a:effectLst>
          <a:scene3d>
            <a:camera prst="orthographicFront"/>
            <a:lightRig rig="threePt" dir="t"/>
          </a:scene3d>
          <a:sp3d prstMaterial="metal">
            <a:bevelT prst="relaxedInset"/>
            <a:bevelB w="114300" prst="hardEdge"/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F58A4B-253E-35D2-D0D7-B3DFC8BD8C59}"/>
              </a:ext>
            </a:extLst>
          </p:cNvPr>
          <p:cNvSpPr txBox="1"/>
          <p:nvPr/>
        </p:nvSpPr>
        <p:spPr>
          <a:xfrm>
            <a:off x="2031789" y="6045748"/>
            <a:ext cx="1203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Static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1353AC-AD76-C927-19FE-DC0483B57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4027" y="1222218"/>
            <a:ext cx="2751505" cy="5575165"/>
          </a:xfrm>
          <a:prstGeom prst="rect">
            <a:avLst/>
          </a:prstGeom>
          <a:effectLst>
            <a:glow rad="152400">
              <a:schemeClr val="accent1">
                <a:satMod val="175000"/>
                <a:alpha val="83000"/>
              </a:schemeClr>
            </a:glow>
          </a:effectLst>
          <a:scene3d>
            <a:camera prst="obliqueBottomLeft"/>
            <a:lightRig rig="chilly" dir="t"/>
          </a:scene3d>
          <a:sp3d contourW="31750">
            <a:contourClr>
              <a:schemeClr val="bg2"/>
            </a:contourClr>
          </a:sp3d>
        </p:spPr>
      </p:pic>
      <p:sp>
        <p:nvSpPr>
          <p:cNvPr id="12" name="Arrow: Bent 11">
            <a:extLst>
              <a:ext uri="{FF2B5EF4-FFF2-40B4-BE49-F238E27FC236}">
                <a16:creationId xmlns:a16="http://schemas.microsoft.com/office/drawing/2014/main" id="{A65F775A-2F41-5BC2-7B79-94462879C181}"/>
              </a:ext>
            </a:extLst>
          </p:cNvPr>
          <p:cNvSpPr/>
          <p:nvPr/>
        </p:nvSpPr>
        <p:spPr>
          <a:xfrm>
            <a:off x="6218755" y="2724308"/>
            <a:ext cx="2164754" cy="543994"/>
          </a:xfrm>
          <a:prstGeom prst="bentArrow">
            <a:avLst/>
          </a:prstGeom>
          <a:solidFill>
            <a:schemeClr val="bg1"/>
          </a:solidFill>
          <a:effectLst>
            <a:outerShdw blurRad="50800" dist="50800" dir="5400000" algn="ctr" rotWithShape="0">
              <a:schemeClr val="bg1">
                <a:lumMod val="7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68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picture containing sky, blue&#10;&#10;AI-generated content may be incorrect.">
            <a:extLst>
              <a:ext uri="{FF2B5EF4-FFF2-40B4-BE49-F238E27FC236}">
                <a16:creationId xmlns:a16="http://schemas.microsoft.com/office/drawing/2014/main" id="{C704DB09-4CE7-C88D-74AE-D55899BE51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 scaling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111" y="734558"/>
            <a:ext cx="7539908" cy="5388884"/>
          </a:xfrm>
          <a:ln w="57150">
            <a:solidFill>
              <a:srgbClr val="FF0000"/>
            </a:solidFill>
          </a:ln>
          <a:scene3d>
            <a:camera prst="obliqueBottomLeft">
              <a:rot lat="1200000" lon="21599992" rev="20999999"/>
            </a:camera>
            <a:lightRig rig="chilly" dir="t">
              <a:rot lat="0" lon="0" rev="8400000"/>
            </a:lightRig>
          </a:scene3d>
          <a:sp3d prstMaterial="dkEdge">
            <a:bevelT prst="relaxedInset"/>
            <a:bevelB prst="angle"/>
          </a:sp3d>
        </p:spPr>
      </p:pic>
    </p:spTree>
    <p:extLst>
      <p:ext uri="{BB962C8B-B14F-4D97-AF65-F5344CB8AC3E}">
        <p14:creationId xmlns:p14="http://schemas.microsoft.com/office/powerpoint/2010/main" val="3491316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A6490-2DBC-85DC-22F0-18AA493D5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0638" y="482356"/>
            <a:ext cx="2170723" cy="1325563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Review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C9CD4-0A66-5A10-855C-3B01AEE72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4568"/>
            <a:ext cx="11205308" cy="2148864"/>
          </a:xfrm>
        </p:spPr>
        <p:txBody>
          <a:bodyPr>
            <a:noAutofit/>
          </a:bodyPr>
          <a:lstStyle/>
          <a:p>
            <a:pPr marL="914400" indent="-914400">
              <a:buNone/>
            </a:pPr>
            <a:r>
              <a:rPr lang="en-US" sz="3600">
                <a:solidFill>
                  <a:schemeClr val="bg1"/>
                </a:solidFill>
              </a:rPr>
              <a:t>Last year - focused on the </a:t>
            </a:r>
            <a:r>
              <a:rPr lang="en-US" sz="3600" b="1" i="1" u="sng">
                <a:solidFill>
                  <a:schemeClr val="bg1"/>
                </a:solidFill>
              </a:rPr>
              <a:t>WHAT, WHERE, WHY </a:t>
            </a:r>
            <a:r>
              <a:rPr lang="en-US" sz="3600">
                <a:solidFill>
                  <a:schemeClr val="bg1"/>
                </a:solidFill>
              </a:rPr>
              <a:t>of KyFromAbove in the cloud.</a:t>
            </a:r>
          </a:p>
          <a:p>
            <a:pPr marL="914400" indent="-914400">
              <a:buNone/>
            </a:pPr>
            <a:endParaRPr lang="en-US" sz="3600">
              <a:solidFill>
                <a:schemeClr val="bg1"/>
              </a:solidFill>
            </a:endParaRPr>
          </a:p>
          <a:p>
            <a:pPr marL="914400" indent="-914400">
              <a:buNone/>
            </a:pPr>
            <a:r>
              <a:rPr lang="en-US" sz="3600">
                <a:solidFill>
                  <a:schemeClr val="bg1"/>
                </a:solidFill>
              </a:rPr>
              <a:t>This year – I want to talk about the </a:t>
            </a:r>
            <a:r>
              <a:rPr lang="en-US" sz="3600" b="1" i="1" u="sng">
                <a:solidFill>
                  <a:schemeClr val="bg1"/>
                </a:solidFill>
              </a:rPr>
              <a:t>HOW</a:t>
            </a:r>
            <a:r>
              <a:rPr lang="en-US" sz="3600">
                <a:solidFill>
                  <a:schemeClr val="bg1"/>
                </a:solidFill>
              </a:rPr>
              <a:t> of</a:t>
            </a:r>
          </a:p>
          <a:p>
            <a:pPr marL="914400" indent="-914400">
              <a:buNone/>
            </a:pPr>
            <a:r>
              <a:rPr lang="en-US" sz="3600">
                <a:solidFill>
                  <a:schemeClr val="bg1"/>
                </a:solidFill>
              </a:rPr>
              <a:t>	KyFromAbove in the cloud.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4" name="Picture 3" descr="A logo with a globe in the middle&#10;&#10;Description automatically generated">
            <a:hlinkClick r:id="rId3" tooltip="STAC Spec Page"/>
            <a:extLst>
              <a:ext uri="{FF2B5EF4-FFF2-40B4-BE49-F238E27FC236}">
                <a16:creationId xmlns:a16="http://schemas.microsoft.com/office/drawing/2014/main" id="{30519091-3D6F-86A4-2F42-EB8BC024FA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 l="1236" r="48429"/>
          <a:stretch/>
        </p:blipFill>
        <p:spPr>
          <a:xfrm>
            <a:off x="9807549" y="3693140"/>
            <a:ext cx="1993200" cy="2831313"/>
          </a:xfrm>
          <a:custGeom>
            <a:avLst/>
            <a:gdLst/>
            <a:ahLst/>
            <a:cxnLst/>
            <a:rect l="l" t="t" r="r" b="b"/>
            <a:pathLst>
              <a:path w="4827922" h="6858000">
                <a:moveTo>
                  <a:pt x="4441" y="0"/>
                </a:moveTo>
                <a:lnTo>
                  <a:pt x="4827922" y="0"/>
                </a:lnTo>
                <a:lnTo>
                  <a:pt x="4827922" y="6858000"/>
                </a:lnTo>
                <a:lnTo>
                  <a:pt x="0" y="6858000"/>
                </a:lnTo>
                <a:lnTo>
                  <a:pt x="106674" y="6638378"/>
                </a:lnTo>
                <a:cubicBezTo>
                  <a:pt x="530028" y="5720938"/>
                  <a:pt x="777229" y="4614948"/>
                  <a:pt x="777229" y="3424428"/>
                </a:cubicBezTo>
                <a:cubicBezTo>
                  <a:pt x="777229" y="2233909"/>
                  <a:pt x="530028" y="1127919"/>
                  <a:pt x="106674" y="210478"/>
                </a:cubicBezTo>
                <a:close/>
              </a:path>
            </a:pathLst>
          </a:custGeom>
        </p:spPr>
      </p:pic>
      <p:pic>
        <p:nvPicPr>
          <p:cNvPr id="7" name="Picture 6" descr="A picture containing text&#10;&#10;AI-generated content may be incorrect.">
            <a:extLst>
              <a:ext uri="{FF2B5EF4-FFF2-40B4-BE49-F238E27FC236}">
                <a16:creationId xmlns:a16="http://schemas.microsoft.com/office/drawing/2014/main" id="{9E6FBBEB-D2B0-A395-B948-6CBDE93318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1" y="183332"/>
            <a:ext cx="3688088" cy="1624587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1375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4A51C-60E4-FBA5-69D6-A45954EAF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74"/>
            <a:ext cx="10515600" cy="1325563"/>
          </a:xfrm>
        </p:spPr>
        <p:txBody>
          <a:bodyPr/>
          <a:lstStyle/>
          <a:p>
            <a:pPr algn="ctr"/>
            <a:r>
              <a:rPr lang="en-US"/>
              <a:t>Last year’s talk</a:t>
            </a:r>
            <a:endParaRPr lang="en-US" dirty="0"/>
          </a:p>
        </p:txBody>
      </p:sp>
      <p:pic>
        <p:nvPicPr>
          <p:cNvPr id="5" name="Content Placeholder 4" descr="Qr code&#10;&#10;AI-generated content may be incorrect.">
            <a:extLst>
              <a:ext uri="{FF2B5EF4-FFF2-40B4-BE49-F238E27FC236}">
                <a16:creationId xmlns:a16="http://schemas.microsoft.com/office/drawing/2014/main" id="{33458621-37E9-BE92-B0F2-612E1B1197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060" y="1175797"/>
            <a:ext cx="8221880" cy="462480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EDD92C-193A-296E-000E-9C4369368271}"/>
              </a:ext>
            </a:extLst>
          </p:cNvPr>
          <p:cNvSpPr txBox="1"/>
          <p:nvPr/>
        </p:nvSpPr>
        <p:spPr>
          <a:xfrm>
            <a:off x="1448267" y="5959496"/>
            <a:ext cx="9298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 placed a link in the year’s Sched presentation page. </a:t>
            </a:r>
          </a:p>
        </p:txBody>
      </p:sp>
    </p:spTree>
    <p:extLst>
      <p:ext uri="{BB962C8B-B14F-4D97-AF65-F5344CB8AC3E}">
        <p14:creationId xmlns:p14="http://schemas.microsoft.com/office/powerpoint/2010/main" val="4121731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on a beach&#10;&#10;AI-generated content may be incorrect.">
            <a:extLst>
              <a:ext uri="{FF2B5EF4-FFF2-40B4-BE49-F238E27FC236}">
                <a16:creationId xmlns:a16="http://schemas.microsoft.com/office/drawing/2014/main" id="{E0895536-CDE6-1DB5-3249-0A929473D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1529" y="2821543"/>
            <a:ext cx="4503120" cy="3022719"/>
          </a:xfrm>
          <a:prstGeom prst="rect">
            <a:avLst/>
          </a:prstGeom>
          <a:ln w="12700">
            <a:solidFill>
              <a:schemeClr val="accent2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5" name="Picture 4" descr="Side view of of a person diving into the water">
            <a:extLst>
              <a:ext uri="{FF2B5EF4-FFF2-40B4-BE49-F238E27FC236}">
                <a16:creationId xmlns:a16="http://schemas.microsoft.com/office/drawing/2014/main" id="{FB8328B0-AF9D-831E-367E-8BAA2B9D0A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9316" y="2329765"/>
            <a:ext cx="4637482" cy="3090900"/>
          </a:xfrm>
          <a:prstGeom prst="rect">
            <a:avLst/>
          </a:prstGeom>
          <a:ln w="12700">
            <a:solidFill>
              <a:schemeClr val="accent2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DDA157-9296-E96D-5A68-79AC46F3516A}"/>
              </a:ext>
            </a:extLst>
          </p:cNvPr>
          <p:cNvSpPr txBox="1"/>
          <p:nvPr/>
        </p:nvSpPr>
        <p:spPr>
          <a:xfrm>
            <a:off x="1004687" y="1683434"/>
            <a:ext cx="3298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Last Year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19BADF-A6E8-848A-F1CD-07B716A85F5D}"/>
              </a:ext>
            </a:extLst>
          </p:cNvPr>
          <p:cNvSpPr txBox="1"/>
          <p:nvPr/>
        </p:nvSpPr>
        <p:spPr>
          <a:xfrm>
            <a:off x="7225093" y="1364641"/>
            <a:ext cx="1918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This Year</a:t>
            </a:r>
          </a:p>
        </p:txBody>
      </p:sp>
      <p:pic>
        <p:nvPicPr>
          <p:cNvPr id="11" name="Picture 10" descr="Dog in party hat licking its lips">
            <a:extLst>
              <a:ext uri="{FF2B5EF4-FFF2-40B4-BE49-F238E27FC236}">
                <a16:creationId xmlns:a16="http://schemas.microsoft.com/office/drawing/2014/main" id="{7463409D-033E-D470-8136-04B6A830C9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1770" y="723487"/>
            <a:ext cx="2124155" cy="141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48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39413-30FF-78E9-F688-6BCDB926A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450555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But  first, back to the </a:t>
            </a:r>
            <a:r>
              <a:rPr lang="en-US" sz="5000" b="1" i="1" u="sng">
                <a:solidFill>
                  <a:schemeClr val="bg1"/>
                </a:solidFill>
              </a:rPr>
              <a:t>Why</a:t>
            </a:r>
            <a:r>
              <a:rPr lang="en-US" sz="500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0277405F-0B4F-4418-B773-1B38814125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0421" y="226893"/>
            <a:ext cx="5968658" cy="6085007"/>
          </a:xfrm>
          <a:custGeom>
            <a:avLst/>
            <a:gdLst>
              <a:gd name="connsiteX0" fmla="*/ 0 w 5968658"/>
              <a:gd name="connsiteY0" fmla="*/ 0 h 6085007"/>
              <a:gd name="connsiteX1" fmla="*/ 3557919 w 5968658"/>
              <a:gd name="connsiteY1" fmla="*/ 0 h 6085007"/>
              <a:gd name="connsiteX2" fmla="*/ 3557919 w 5968658"/>
              <a:gd name="connsiteY2" fmla="*/ 2195749 h 6085007"/>
              <a:gd name="connsiteX3" fmla="*/ 5968658 w 5968658"/>
              <a:gd name="connsiteY3" fmla="*/ 2195749 h 6085007"/>
              <a:gd name="connsiteX4" fmla="*/ 5968658 w 5968658"/>
              <a:gd name="connsiteY4" fmla="*/ 6085007 h 6085007"/>
              <a:gd name="connsiteX5" fmla="*/ 2058230 w 5968658"/>
              <a:gd name="connsiteY5" fmla="*/ 6085007 h 6085007"/>
              <a:gd name="connsiteX6" fmla="*/ 2058230 w 5968658"/>
              <a:gd name="connsiteY6" fmla="*/ 3538657 h 6085007"/>
              <a:gd name="connsiteX7" fmla="*/ 0 w 5968658"/>
              <a:gd name="connsiteY7" fmla="*/ 3538657 h 6085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8658" h="6085007">
                <a:moveTo>
                  <a:pt x="0" y="0"/>
                </a:moveTo>
                <a:lnTo>
                  <a:pt x="3557919" y="0"/>
                </a:lnTo>
                <a:lnTo>
                  <a:pt x="3557919" y="2195749"/>
                </a:lnTo>
                <a:lnTo>
                  <a:pt x="5968658" y="2195749"/>
                </a:lnTo>
                <a:lnTo>
                  <a:pt x="5968658" y="6085007"/>
                </a:lnTo>
                <a:lnTo>
                  <a:pt x="2058230" y="6085007"/>
                </a:lnTo>
                <a:lnTo>
                  <a:pt x="2058230" y="3538657"/>
                </a:lnTo>
                <a:lnTo>
                  <a:pt x="0" y="353865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4AD67B-E707-FC8A-9A6F-DE2FE8BF2D85}"/>
              </a:ext>
            </a:extLst>
          </p:cNvPr>
          <p:cNvSpPr txBox="1"/>
          <p:nvPr/>
        </p:nvSpPr>
        <p:spPr>
          <a:xfrm>
            <a:off x="5151652" y="708789"/>
            <a:ext cx="4505552" cy="120032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&lt;Insert Head Exploding Meme&gt;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EF7C04-CAC3-A6A3-27B4-331074679624}"/>
              </a:ext>
            </a:extLst>
          </p:cNvPr>
          <p:cNvSpPr txBox="1"/>
          <p:nvPr/>
        </p:nvSpPr>
        <p:spPr>
          <a:xfrm>
            <a:off x="7066330" y="2844225"/>
            <a:ext cx="38035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Humor is fun!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40C209-F9E0-BBE4-F1B4-14DF98B44C4F}"/>
              </a:ext>
            </a:extLst>
          </p:cNvPr>
          <p:cNvSpPr txBox="1"/>
          <p:nvPr/>
        </p:nvSpPr>
        <p:spPr>
          <a:xfrm>
            <a:off x="7891503" y="4211946"/>
            <a:ext cx="3417018" cy="120032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&lt;Insert Funny Cat Gif&gt;</a:t>
            </a:r>
          </a:p>
        </p:txBody>
      </p:sp>
    </p:spTree>
    <p:extLst>
      <p:ext uri="{BB962C8B-B14F-4D97-AF65-F5344CB8AC3E}">
        <p14:creationId xmlns:p14="http://schemas.microsoft.com/office/powerpoint/2010/main" val="2890764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0099A3D-6701-5EC3-B9F3-F0AE9473E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8843"/>
            <a:ext cx="12192000" cy="5040313"/>
          </a:xfrm>
          <a:prstGeom prst="rect">
            <a:avLst/>
          </a:prstGeom>
          <a:noFill/>
          <a:ln w="28575">
            <a:solidFill>
              <a:srgbClr val="FFFF00">
                <a:alpha val="95000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373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6389E-260D-DDC6-CF74-91F08C93E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37" y="10881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STAC - Background</a:t>
            </a:r>
          </a:p>
        </p:txBody>
      </p:sp>
      <p:pic>
        <p:nvPicPr>
          <p:cNvPr id="1026" name="Picture 2" descr="STAC Catalog Diagram">
            <a:extLst>
              <a:ext uri="{FF2B5EF4-FFF2-40B4-BE49-F238E27FC236}">
                <a16:creationId xmlns:a16="http://schemas.microsoft.com/office/drawing/2014/main" id="{0275402B-49A7-7152-A0A0-2ABC6E777CF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372" y="1349922"/>
            <a:ext cx="8009255" cy="4373308"/>
          </a:xfrm>
          <a:custGeom>
            <a:avLst/>
            <a:gdLst>
              <a:gd name="connsiteX0" fmla="*/ 0 w 8009255"/>
              <a:gd name="connsiteY0" fmla="*/ 0 h 4373308"/>
              <a:gd name="connsiteX1" fmla="*/ 491997 w 8009255"/>
              <a:gd name="connsiteY1" fmla="*/ 0 h 4373308"/>
              <a:gd name="connsiteX2" fmla="*/ 823809 w 8009255"/>
              <a:gd name="connsiteY2" fmla="*/ 0 h 4373308"/>
              <a:gd name="connsiteX3" fmla="*/ 1556084 w 8009255"/>
              <a:gd name="connsiteY3" fmla="*/ 0 h 4373308"/>
              <a:gd name="connsiteX4" fmla="*/ 2048081 w 8009255"/>
              <a:gd name="connsiteY4" fmla="*/ 0 h 4373308"/>
              <a:gd name="connsiteX5" fmla="*/ 2540078 w 8009255"/>
              <a:gd name="connsiteY5" fmla="*/ 0 h 4373308"/>
              <a:gd name="connsiteX6" fmla="*/ 3272353 w 8009255"/>
              <a:gd name="connsiteY6" fmla="*/ 0 h 4373308"/>
              <a:gd name="connsiteX7" fmla="*/ 3684257 w 8009255"/>
              <a:gd name="connsiteY7" fmla="*/ 0 h 4373308"/>
              <a:gd name="connsiteX8" fmla="*/ 4416532 w 8009255"/>
              <a:gd name="connsiteY8" fmla="*/ 0 h 4373308"/>
              <a:gd name="connsiteX9" fmla="*/ 5148807 w 8009255"/>
              <a:gd name="connsiteY9" fmla="*/ 0 h 4373308"/>
              <a:gd name="connsiteX10" fmla="*/ 5720896 w 8009255"/>
              <a:gd name="connsiteY10" fmla="*/ 0 h 4373308"/>
              <a:gd name="connsiteX11" fmla="*/ 6453171 w 8009255"/>
              <a:gd name="connsiteY11" fmla="*/ 0 h 4373308"/>
              <a:gd name="connsiteX12" fmla="*/ 6945168 w 8009255"/>
              <a:gd name="connsiteY12" fmla="*/ 0 h 4373308"/>
              <a:gd name="connsiteX13" fmla="*/ 7437165 w 8009255"/>
              <a:gd name="connsiteY13" fmla="*/ 0 h 4373308"/>
              <a:gd name="connsiteX14" fmla="*/ 8009255 w 8009255"/>
              <a:gd name="connsiteY14" fmla="*/ 0 h 4373308"/>
              <a:gd name="connsiteX15" fmla="*/ 8009255 w 8009255"/>
              <a:gd name="connsiteY15" fmla="*/ 502930 h 4373308"/>
              <a:gd name="connsiteX16" fmla="*/ 8009255 w 8009255"/>
              <a:gd name="connsiteY16" fmla="*/ 1049594 h 4373308"/>
              <a:gd name="connsiteX17" fmla="*/ 8009255 w 8009255"/>
              <a:gd name="connsiteY17" fmla="*/ 1639991 h 4373308"/>
              <a:gd name="connsiteX18" fmla="*/ 8009255 w 8009255"/>
              <a:gd name="connsiteY18" fmla="*/ 2230387 h 4373308"/>
              <a:gd name="connsiteX19" fmla="*/ 8009255 w 8009255"/>
              <a:gd name="connsiteY19" fmla="*/ 2820784 h 4373308"/>
              <a:gd name="connsiteX20" fmla="*/ 8009255 w 8009255"/>
              <a:gd name="connsiteY20" fmla="*/ 3236248 h 4373308"/>
              <a:gd name="connsiteX21" fmla="*/ 8009255 w 8009255"/>
              <a:gd name="connsiteY21" fmla="*/ 3695445 h 4373308"/>
              <a:gd name="connsiteX22" fmla="*/ 8009255 w 8009255"/>
              <a:gd name="connsiteY22" fmla="*/ 4373308 h 4373308"/>
              <a:gd name="connsiteX23" fmla="*/ 7517258 w 8009255"/>
              <a:gd name="connsiteY23" fmla="*/ 4373308 h 4373308"/>
              <a:gd name="connsiteX24" fmla="*/ 6945168 w 8009255"/>
              <a:gd name="connsiteY24" fmla="*/ 4373308 h 4373308"/>
              <a:gd name="connsiteX25" fmla="*/ 6613356 w 8009255"/>
              <a:gd name="connsiteY25" fmla="*/ 4373308 h 4373308"/>
              <a:gd name="connsiteX26" fmla="*/ 6281544 w 8009255"/>
              <a:gd name="connsiteY26" fmla="*/ 4373308 h 4373308"/>
              <a:gd name="connsiteX27" fmla="*/ 5709455 w 8009255"/>
              <a:gd name="connsiteY27" fmla="*/ 4373308 h 4373308"/>
              <a:gd name="connsiteX28" fmla="*/ 5297550 w 8009255"/>
              <a:gd name="connsiteY28" fmla="*/ 4373308 h 4373308"/>
              <a:gd name="connsiteX29" fmla="*/ 4645368 w 8009255"/>
              <a:gd name="connsiteY29" fmla="*/ 4373308 h 4373308"/>
              <a:gd name="connsiteX30" fmla="*/ 4233463 w 8009255"/>
              <a:gd name="connsiteY30" fmla="*/ 4373308 h 4373308"/>
              <a:gd name="connsiteX31" fmla="*/ 3581281 w 8009255"/>
              <a:gd name="connsiteY31" fmla="*/ 4373308 h 4373308"/>
              <a:gd name="connsiteX32" fmla="*/ 3249469 w 8009255"/>
              <a:gd name="connsiteY32" fmla="*/ 4373308 h 4373308"/>
              <a:gd name="connsiteX33" fmla="*/ 2597287 w 8009255"/>
              <a:gd name="connsiteY33" fmla="*/ 4373308 h 4373308"/>
              <a:gd name="connsiteX34" fmla="*/ 2185382 w 8009255"/>
              <a:gd name="connsiteY34" fmla="*/ 4373308 h 4373308"/>
              <a:gd name="connsiteX35" fmla="*/ 1853570 w 8009255"/>
              <a:gd name="connsiteY35" fmla="*/ 4373308 h 4373308"/>
              <a:gd name="connsiteX36" fmla="*/ 1441666 w 8009255"/>
              <a:gd name="connsiteY36" fmla="*/ 4373308 h 4373308"/>
              <a:gd name="connsiteX37" fmla="*/ 789484 w 8009255"/>
              <a:gd name="connsiteY37" fmla="*/ 4373308 h 4373308"/>
              <a:gd name="connsiteX38" fmla="*/ 0 w 8009255"/>
              <a:gd name="connsiteY38" fmla="*/ 4373308 h 4373308"/>
              <a:gd name="connsiteX39" fmla="*/ 0 w 8009255"/>
              <a:gd name="connsiteY39" fmla="*/ 3957844 h 4373308"/>
              <a:gd name="connsiteX40" fmla="*/ 0 w 8009255"/>
              <a:gd name="connsiteY40" fmla="*/ 3542379 h 4373308"/>
              <a:gd name="connsiteX41" fmla="*/ 0 w 8009255"/>
              <a:gd name="connsiteY41" fmla="*/ 2951983 h 4373308"/>
              <a:gd name="connsiteX42" fmla="*/ 0 w 8009255"/>
              <a:gd name="connsiteY42" fmla="*/ 2536519 h 4373308"/>
              <a:gd name="connsiteX43" fmla="*/ 0 w 8009255"/>
              <a:gd name="connsiteY43" fmla="*/ 1989855 h 4373308"/>
              <a:gd name="connsiteX44" fmla="*/ 0 w 8009255"/>
              <a:gd name="connsiteY44" fmla="*/ 1530658 h 4373308"/>
              <a:gd name="connsiteX45" fmla="*/ 0 w 8009255"/>
              <a:gd name="connsiteY45" fmla="*/ 983994 h 4373308"/>
              <a:gd name="connsiteX46" fmla="*/ 0 w 8009255"/>
              <a:gd name="connsiteY46" fmla="*/ 0 h 437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8009255" h="4373308" extrusionOk="0">
                <a:moveTo>
                  <a:pt x="0" y="0"/>
                </a:moveTo>
                <a:cubicBezTo>
                  <a:pt x="183399" y="-14755"/>
                  <a:pt x="304514" y="52968"/>
                  <a:pt x="491997" y="0"/>
                </a:cubicBezTo>
                <a:cubicBezTo>
                  <a:pt x="679480" y="-52968"/>
                  <a:pt x="664833" y="29008"/>
                  <a:pt x="823809" y="0"/>
                </a:cubicBezTo>
                <a:cubicBezTo>
                  <a:pt x="982785" y="-29008"/>
                  <a:pt x="1370402" y="74939"/>
                  <a:pt x="1556084" y="0"/>
                </a:cubicBezTo>
                <a:cubicBezTo>
                  <a:pt x="1741766" y="-74939"/>
                  <a:pt x="1926511" y="3638"/>
                  <a:pt x="2048081" y="0"/>
                </a:cubicBezTo>
                <a:cubicBezTo>
                  <a:pt x="2169651" y="-3638"/>
                  <a:pt x="2426508" y="45633"/>
                  <a:pt x="2540078" y="0"/>
                </a:cubicBezTo>
                <a:cubicBezTo>
                  <a:pt x="2653648" y="-45633"/>
                  <a:pt x="3115959" y="66196"/>
                  <a:pt x="3272353" y="0"/>
                </a:cubicBezTo>
                <a:cubicBezTo>
                  <a:pt x="3428748" y="-66196"/>
                  <a:pt x="3582174" y="26456"/>
                  <a:pt x="3684257" y="0"/>
                </a:cubicBezTo>
                <a:cubicBezTo>
                  <a:pt x="3786340" y="-26456"/>
                  <a:pt x="4069447" y="20079"/>
                  <a:pt x="4416532" y="0"/>
                </a:cubicBezTo>
                <a:cubicBezTo>
                  <a:pt x="4763618" y="-20079"/>
                  <a:pt x="4863417" y="36076"/>
                  <a:pt x="5148807" y="0"/>
                </a:cubicBezTo>
                <a:cubicBezTo>
                  <a:pt x="5434198" y="-36076"/>
                  <a:pt x="5480593" y="7455"/>
                  <a:pt x="5720896" y="0"/>
                </a:cubicBezTo>
                <a:cubicBezTo>
                  <a:pt x="5961199" y="-7455"/>
                  <a:pt x="6135038" y="55482"/>
                  <a:pt x="6453171" y="0"/>
                </a:cubicBezTo>
                <a:cubicBezTo>
                  <a:pt x="6771304" y="-55482"/>
                  <a:pt x="6745019" y="29511"/>
                  <a:pt x="6945168" y="0"/>
                </a:cubicBezTo>
                <a:cubicBezTo>
                  <a:pt x="7145317" y="-29511"/>
                  <a:pt x="7329763" y="53043"/>
                  <a:pt x="7437165" y="0"/>
                </a:cubicBezTo>
                <a:cubicBezTo>
                  <a:pt x="7544567" y="-53043"/>
                  <a:pt x="7878279" y="36964"/>
                  <a:pt x="8009255" y="0"/>
                </a:cubicBezTo>
                <a:cubicBezTo>
                  <a:pt x="8034394" y="181505"/>
                  <a:pt x="8000169" y="354626"/>
                  <a:pt x="8009255" y="502930"/>
                </a:cubicBezTo>
                <a:cubicBezTo>
                  <a:pt x="8018341" y="651234"/>
                  <a:pt x="7947596" y="931346"/>
                  <a:pt x="8009255" y="1049594"/>
                </a:cubicBezTo>
                <a:cubicBezTo>
                  <a:pt x="8070914" y="1167842"/>
                  <a:pt x="7952444" y="1351476"/>
                  <a:pt x="8009255" y="1639991"/>
                </a:cubicBezTo>
                <a:cubicBezTo>
                  <a:pt x="8066066" y="1928506"/>
                  <a:pt x="7940930" y="2000649"/>
                  <a:pt x="8009255" y="2230387"/>
                </a:cubicBezTo>
                <a:cubicBezTo>
                  <a:pt x="8077580" y="2460125"/>
                  <a:pt x="8005038" y="2649979"/>
                  <a:pt x="8009255" y="2820784"/>
                </a:cubicBezTo>
                <a:cubicBezTo>
                  <a:pt x="8013472" y="2991589"/>
                  <a:pt x="7961235" y="3146084"/>
                  <a:pt x="8009255" y="3236248"/>
                </a:cubicBezTo>
                <a:cubicBezTo>
                  <a:pt x="8057275" y="3326412"/>
                  <a:pt x="7979221" y="3471897"/>
                  <a:pt x="8009255" y="3695445"/>
                </a:cubicBezTo>
                <a:cubicBezTo>
                  <a:pt x="8039289" y="3918993"/>
                  <a:pt x="7965773" y="4057516"/>
                  <a:pt x="8009255" y="4373308"/>
                </a:cubicBezTo>
                <a:cubicBezTo>
                  <a:pt x="7793669" y="4429810"/>
                  <a:pt x="7627384" y="4319602"/>
                  <a:pt x="7517258" y="4373308"/>
                </a:cubicBezTo>
                <a:cubicBezTo>
                  <a:pt x="7407132" y="4427014"/>
                  <a:pt x="7216753" y="4360718"/>
                  <a:pt x="6945168" y="4373308"/>
                </a:cubicBezTo>
                <a:cubicBezTo>
                  <a:pt x="6673583" y="4385898"/>
                  <a:pt x="6770051" y="4349639"/>
                  <a:pt x="6613356" y="4373308"/>
                </a:cubicBezTo>
                <a:cubicBezTo>
                  <a:pt x="6456661" y="4396977"/>
                  <a:pt x="6424496" y="4347323"/>
                  <a:pt x="6281544" y="4373308"/>
                </a:cubicBezTo>
                <a:cubicBezTo>
                  <a:pt x="6138592" y="4399293"/>
                  <a:pt x="5994604" y="4332553"/>
                  <a:pt x="5709455" y="4373308"/>
                </a:cubicBezTo>
                <a:cubicBezTo>
                  <a:pt x="5424306" y="4414063"/>
                  <a:pt x="5381199" y="4334720"/>
                  <a:pt x="5297550" y="4373308"/>
                </a:cubicBezTo>
                <a:cubicBezTo>
                  <a:pt x="5213902" y="4411896"/>
                  <a:pt x="4803465" y="4330357"/>
                  <a:pt x="4645368" y="4373308"/>
                </a:cubicBezTo>
                <a:cubicBezTo>
                  <a:pt x="4487271" y="4416259"/>
                  <a:pt x="4390105" y="4339498"/>
                  <a:pt x="4233463" y="4373308"/>
                </a:cubicBezTo>
                <a:cubicBezTo>
                  <a:pt x="4076822" y="4407118"/>
                  <a:pt x="3824843" y="4359791"/>
                  <a:pt x="3581281" y="4373308"/>
                </a:cubicBezTo>
                <a:cubicBezTo>
                  <a:pt x="3337719" y="4386825"/>
                  <a:pt x="3410872" y="4353480"/>
                  <a:pt x="3249469" y="4373308"/>
                </a:cubicBezTo>
                <a:cubicBezTo>
                  <a:pt x="3088066" y="4393136"/>
                  <a:pt x="2820790" y="4320393"/>
                  <a:pt x="2597287" y="4373308"/>
                </a:cubicBezTo>
                <a:cubicBezTo>
                  <a:pt x="2373784" y="4426223"/>
                  <a:pt x="2310233" y="4348832"/>
                  <a:pt x="2185382" y="4373308"/>
                </a:cubicBezTo>
                <a:cubicBezTo>
                  <a:pt x="2060531" y="4397784"/>
                  <a:pt x="1939941" y="4352522"/>
                  <a:pt x="1853570" y="4373308"/>
                </a:cubicBezTo>
                <a:cubicBezTo>
                  <a:pt x="1767199" y="4394094"/>
                  <a:pt x="1601166" y="4335275"/>
                  <a:pt x="1441666" y="4373308"/>
                </a:cubicBezTo>
                <a:cubicBezTo>
                  <a:pt x="1282166" y="4411341"/>
                  <a:pt x="1013192" y="4362892"/>
                  <a:pt x="789484" y="4373308"/>
                </a:cubicBezTo>
                <a:cubicBezTo>
                  <a:pt x="565776" y="4383724"/>
                  <a:pt x="175391" y="4313817"/>
                  <a:pt x="0" y="4373308"/>
                </a:cubicBezTo>
                <a:cubicBezTo>
                  <a:pt x="-25125" y="4194990"/>
                  <a:pt x="40412" y="4149014"/>
                  <a:pt x="0" y="3957844"/>
                </a:cubicBezTo>
                <a:cubicBezTo>
                  <a:pt x="-40412" y="3766674"/>
                  <a:pt x="41821" y="3725853"/>
                  <a:pt x="0" y="3542379"/>
                </a:cubicBezTo>
                <a:cubicBezTo>
                  <a:pt x="-41821" y="3358905"/>
                  <a:pt x="54136" y="3119080"/>
                  <a:pt x="0" y="2951983"/>
                </a:cubicBezTo>
                <a:cubicBezTo>
                  <a:pt x="-54136" y="2784886"/>
                  <a:pt x="4918" y="2713625"/>
                  <a:pt x="0" y="2536519"/>
                </a:cubicBezTo>
                <a:cubicBezTo>
                  <a:pt x="-4918" y="2359413"/>
                  <a:pt x="1987" y="2194982"/>
                  <a:pt x="0" y="1989855"/>
                </a:cubicBezTo>
                <a:cubicBezTo>
                  <a:pt x="-1987" y="1784728"/>
                  <a:pt x="22172" y="1627102"/>
                  <a:pt x="0" y="1530658"/>
                </a:cubicBezTo>
                <a:cubicBezTo>
                  <a:pt x="-22172" y="1434214"/>
                  <a:pt x="13338" y="1175211"/>
                  <a:pt x="0" y="983994"/>
                </a:cubicBezTo>
                <a:cubicBezTo>
                  <a:pt x="-13338" y="792777"/>
                  <a:pt x="47903" y="270366"/>
                  <a:pt x="0" y="0"/>
                </a:cubicBezTo>
                <a:close/>
              </a:path>
            </a:pathLst>
          </a:custGeom>
          <a:noFill/>
          <a:ln w="31750">
            <a:solidFill>
              <a:schemeClr val="accent2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6961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0EA4C-8CF8-6EED-69AB-BE59AF842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1422" y="249865"/>
            <a:ext cx="7803776" cy="1064106"/>
          </a:xfrm>
          <a:ln w="31750">
            <a:solidFill>
              <a:schemeClr val="accent4">
                <a:alpha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contourW="12700">
            <a:contourClr>
              <a:schemeClr val="accent1"/>
            </a:contourClr>
          </a:sp3d>
        </p:spPr>
        <p:txBody>
          <a:bodyPr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SpatioTemporal</a:t>
            </a:r>
            <a:r>
              <a:rPr lang="en-US" dirty="0">
                <a:solidFill>
                  <a:schemeClr val="bg1"/>
                </a:solidFill>
              </a:rPr>
              <a:t> Asset Catalog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CC055B-F6AB-6F53-04F7-7B05144C0D2E}"/>
              </a:ext>
            </a:extLst>
          </p:cNvPr>
          <p:cNvSpPr txBox="1"/>
          <p:nvPr/>
        </p:nvSpPr>
        <p:spPr>
          <a:xfrm>
            <a:off x="2067985" y="2180573"/>
            <a:ext cx="8025176" cy="2246769"/>
          </a:xfrm>
          <a:prstGeom prst="rect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  <a:scene3d>
            <a:camera prst="orthographicFront"/>
            <a:lightRig rig="threePt" dir="t"/>
          </a:scene3d>
          <a:sp3d contourW="31750">
            <a:contourClr>
              <a:schemeClr val="accent4"/>
            </a:contourClr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The STAC specification provides a common structure for describing and cataloging spatiotemporal assets.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pPr algn="r"/>
            <a:r>
              <a:rPr lang="en-US" sz="2800" dirty="0">
                <a:solidFill>
                  <a:schemeClr val="bg1"/>
                </a:solidFill>
              </a:rPr>
              <a:t> - stacspec.org</a:t>
            </a:r>
          </a:p>
        </p:txBody>
      </p:sp>
    </p:spTree>
    <p:extLst>
      <p:ext uri="{BB962C8B-B14F-4D97-AF65-F5344CB8AC3E}">
        <p14:creationId xmlns:p14="http://schemas.microsoft.com/office/powerpoint/2010/main" val="2472313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</TotalTime>
  <Words>509</Words>
  <Application>Microsoft Office PowerPoint</Application>
  <PresentationFormat>Widescreen</PresentationFormat>
  <Paragraphs>62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Wingdings</vt:lpstr>
      <vt:lpstr>Office Theme</vt:lpstr>
      <vt:lpstr>1_Office Theme</vt:lpstr>
      <vt:lpstr>KyFromAbove</vt:lpstr>
      <vt:lpstr>PowerPoint Presentation</vt:lpstr>
      <vt:lpstr>Review</vt:lpstr>
      <vt:lpstr>Last year’s talk</vt:lpstr>
      <vt:lpstr>PowerPoint Presentation</vt:lpstr>
      <vt:lpstr>But  first, back to the Why?</vt:lpstr>
      <vt:lpstr>PowerPoint Presentation</vt:lpstr>
      <vt:lpstr>STAC - Background</vt:lpstr>
      <vt:lpstr>SpatioTemporal Asset Catalog</vt:lpstr>
      <vt:lpstr>STAC Fundamentals</vt:lpstr>
      <vt:lpstr>What’s next?</vt:lpstr>
      <vt:lpstr>PowerPoint Presentation</vt:lpstr>
      <vt:lpstr>PowerPoint Presentation</vt:lpstr>
      <vt:lpstr>Static Catalogue</vt:lpstr>
      <vt:lpstr>STAC API</vt:lpstr>
    </vt:vector>
  </TitlesOfParts>
  <Company>Commonwealth Of Kentucky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Horn, Ian I (COT)</dc:creator>
  <cp:lastModifiedBy>Horn, Ian I (COT)</cp:lastModifiedBy>
  <cp:revision>34</cp:revision>
  <dcterms:created xsi:type="dcterms:W3CDTF">2025-09-18T21:05:47Z</dcterms:created>
  <dcterms:modified xsi:type="dcterms:W3CDTF">2025-09-20T03:21:15Z</dcterms:modified>
</cp:coreProperties>
</file>

<file path=docProps/thumbnail.jpeg>
</file>